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3"/>
    <p:sldId id="257" r:id="rId4"/>
    <p:sldId id="262" r:id="rId5"/>
    <p:sldId id="259" r:id="rId6"/>
    <p:sldId id="261" r:id="rId7"/>
    <p:sldId id="260" r:id="rId8"/>
    <p:sldId id="258" r:id="rId9"/>
    <p:sldId id="263" r:id="rId10"/>
  </p:sldIdLst>
  <p:sldSz cx="5486400" cy="73152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D41"/>
    <a:srgbClr val="B2B2B2"/>
    <a:srgbClr val="202020"/>
    <a:srgbClr val="323232"/>
    <a:srgbClr val="CC3300"/>
    <a:srgbClr val="CC0000"/>
    <a:srgbClr val="FF3300"/>
    <a:srgbClr val="990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373"/>
        <p:guide pos="165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57425" y="1279525"/>
            <a:ext cx="25908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11159"/>
            <a:ext cx="4114800" cy="23328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842174"/>
            <a:ext cx="4114800" cy="1766146"/>
          </a:xfrm>
        </p:spPr>
        <p:txBody>
          <a:bodyPr>
            <a:normAutofit/>
          </a:bodyPr>
          <a:lstStyle>
            <a:lvl1pPr marL="0" indent="0" algn="ctr">
              <a:buNone/>
              <a:defRPr sz="108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77190" y="588313"/>
            <a:ext cx="4732020" cy="5929569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465" y="275675"/>
            <a:ext cx="4732020" cy="1413934"/>
          </a:xfrm>
        </p:spPr>
        <p:txBody>
          <a:bodyPr anchor="ctr" anchorCtr="0">
            <a:normAutofit/>
          </a:bodyPr>
          <a:lstStyle>
            <a:lvl1pPr>
              <a:defRPr sz="144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947333"/>
            <a:ext cx="4732020" cy="4641427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08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6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6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6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4333" y="4001008"/>
            <a:ext cx="4431640" cy="865632"/>
          </a:xfrm>
        </p:spPr>
        <p:txBody>
          <a:bodyPr anchor="b">
            <a:normAutofit/>
          </a:bodyPr>
          <a:lstStyle>
            <a:lvl1pPr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4333" y="4917363"/>
            <a:ext cx="3294698" cy="690725"/>
          </a:xfrm>
        </p:spPr>
        <p:txBody>
          <a:bodyPr>
            <a:normAutofit/>
          </a:bodyPr>
          <a:lstStyle>
            <a:lvl1pPr marL="0" indent="0">
              <a:buNone/>
              <a:defRPr sz="108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465" y="275675"/>
            <a:ext cx="4732020" cy="1413934"/>
          </a:xfrm>
        </p:spPr>
        <p:txBody>
          <a:bodyPr>
            <a:normAutofit/>
          </a:bodyPr>
          <a:lstStyle>
            <a:lvl1pPr>
              <a:defRPr sz="144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91465" y="1947333"/>
            <a:ext cx="2331720" cy="464142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8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6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6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6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691765" y="1947333"/>
            <a:ext cx="2331720" cy="464142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8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6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6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6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7905" y="389467"/>
            <a:ext cx="4732020" cy="1413934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7905" y="1861292"/>
            <a:ext cx="2321004" cy="878839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7905" y="2789983"/>
            <a:ext cx="2321004" cy="381232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777490" y="1861292"/>
            <a:ext cx="2332435" cy="878839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777490" y="2789983"/>
            <a:ext cx="2332435" cy="381232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7190" y="2950634"/>
            <a:ext cx="4732020" cy="1413934"/>
          </a:xfrm>
        </p:spPr>
        <p:txBody>
          <a:bodyPr>
            <a:normAutofit/>
          </a:bodyPr>
          <a:lstStyle>
            <a:lvl1pPr algn="ctr">
              <a:defRPr sz="288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036" y="135467"/>
            <a:ext cx="1874340" cy="1706880"/>
          </a:xfrm>
        </p:spPr>
        <p:txBody>
          <a:bodyPr anchor="ctr" anchorCtr="0">
            <a:normAutofit/>
          </a:bodyPr>
          <a:lstStyle>
            <a:lvl1pPr>
              <a:defRPr sz="144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332800" y="817444"/>
            <a:ext cx="2617819" cy="5434076"/>
          </a:xfrm>
        </p:spPr>
        <p:txBody>
          <a:bodyPr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93322" y="2194560"/>
            <a:ext cx="1874340" cy="406569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334328" y="463296"/>
            <a:ext cx="0" cy="1484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421018" y="389467"/>
            <a:ext cx="688192" cy="6199294"/>
          </a:xfrm>
        </p:spPr>
        <p:txBody>
          <a:bodyPr vert="eaVert">
            <a:normAutofit/>
          </a:bodyPr>
          <a:lstStyle>
            <a:lvl1pPr>
              <a:defRPr sz="216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7190" y="389467"/>
            <a:ext cx="3995981" cy="6199294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7190" y="389467"/>
            <a:ext cx="473202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7190" y="1947333"/>
            <a:ext cx="473202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7190" y="6780107"/>
            <a:ext cx="123444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817370" y="6780107"/>
            <a:ext cx="185166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74770" y="6780107"/>
            <a:ext cx="123444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8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8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8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8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8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8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8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8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8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b="4321"/>
          <a:stretch>
            <a:fillRect/>
          </a:stretch>
        </p:blipFill>
        <p:spPr>
          <a:xfrm>
            <a:off x="222885" y="3981450"/>
            <a:ext cx="5133975" cy="262953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70890" y="241300"/>
            <a:ext cx="4037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b="1" u="sng">
                <a:solidFill>
                  <a:schemeClr val="bg1">
                    <a:lumMod val="50000"/>
                  </a:schemeClr>
                </a:solidFill>
              </a:rPr>
              <a:t>全新的生成模型</a:t>
            </a:r>
            <a:endParaRPr lang="zh-CN" altLang="en-US" sz="3600" b="1" u="sng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22885" y="1054735"/>
            <a:ext cx="49745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>
                <a:solidFill>
                  <a:srgbClr val="FF8D41"/>
                </a:solidFill>
              </a:rPr>
              <a:t>「离散分布网络</a:t>
            </a:r>
            <a:r>
              <a:rPr lang="zh-CN" altLang="en-US" sz="4800" b="1">
                <a:solidFill>
                  <a:srgbClr val="FF8D41"/>
                </a:solidFill>
                <a:sym typeface="+mn-ea"/>
              </a:rPr>
              <a:t>」</a:t>
            </a:r>
            <a:endParaRPr lang="zh-CN" altLang="en-US" sz="4800" b="1">
              <a:solidFill>
                <a:srgbClr val="FF8D41"/>
              </a:solidFill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24180" y="2480310"/>
            <a:ext cx="50342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优雅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zh-CN" altLang="en-US" sz="280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新颖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开启生成模型</a:t>
            </a:r>
            <a:r>
              <a:rPr lang="zh-CN" altLang="en-US" sz="280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新方向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！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—— by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审稿人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14" name="10-Point Star 13"/>
          <p:cNvSpPr/>
          <p:nvPr/>
        </p:nvSpPr>
        <p:spPr>
          <a:xfrm rot="20760000">
            <a:off x="3270250" y="6329680"/>
            <a:ext cx="2153920" cy="855345"/>
          </a:xfrm>
          <a:prstGeom prst="star10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 rot="20640000">
            <a:off x="2672715" y="6526530"/>
            <a:ext cx="3295650" cy="46037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ICLR2025</a:t>
            </a:r>
            <a:endParaRPr lang="en-US" sz="2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0" y="1818005"/>
            <a:ext cx="53568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200">
                <a:solidFill>
                  <a:schemeClr val="tx1">
                    <a:lumMod val="50000"/>
                    <a:lumOff val="50000"/>
                  </a:schemeClr>
                </a:solidFill>
              </a:rPr>
              <a:t>Discrete Distribution Networks</a:t>
            </a:r>
            <a:endParaRPr lang="zh-CN" altLang="en-US" sz="220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16" name="Text Box 15"/>
          <p:cNvSpPr txBox="1"/>
          <p:nvPr/>
        </p:nvSpPr>
        <p:spPr>
          <a:xfrm rot="5400000">
            <a:off x="-52705" y="10160"/>
            <a:ext cx="121221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6600">
                <a:solidFill>
                  <a:schemeClr val="bg1">
                    <a:lumMod val="50000"/>
                  </a:schemeClr>
                </a:solidFill>
              </a:rPr>
              <a:t>☯</a:t>
            </a:r>
            <a:endParaRPr lang="en-US" sz="6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311275" y="6696075"/>
            <a:ext cx="1821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代码已开源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35" y="6706235"/>
            <a:ext cx="435610" cy="4356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xhs-paper-screen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720"/>
            <a:ext cx="5486400" cy="72237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30480" y="3486150"/>
                <a:ext cx="2486025" cy="2338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b="1">
                    <a:latin typeface="Noto Sans Mono CJK KR" panose="020B0500000000000000" charset="-122"/>
                    <a:ea typeface="Noto Sans Mono CJK KR" panose="020B0500000000000000" charset="-122"/>
                  </a:rPr>
                  <a:t>算法概览：</a:t>
                </a:r>
                <a:endParaRPr lang="en-US">
                  <a:latin typeface="Noto Sans Mono CJK KR" panose="020B0500000000000000" charset="-122"/>
                  <a:ea typeface="Noto Sans Mono CJK KR" panose="020B0500000000000000" charset="-122"/>
                </a:endParaRPr>
              </a:p>
              <a:p>
                <a:endParaRPr lang="en-US" sz="1600"/>
              </a:p>
              <a:p>
                <a:r>
                  <a:rPr 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(a) DDN </a:t>
                </a:r>
                <a:r>
                  <a: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网络结构示意图</a:t>
                </a:r>
                <a:endParaRPr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DDN </a:t>
                </a:r>
                <a:r>
                  <a: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支持的</a:t>
                </a:r>
                <a:r>
                  <a:rPr 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+mn-ea"/>
                  </a:rPr>
                  <a:t>(b), (c) </a:t>
                </a:r>
                <a:r>
                  <a: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两种网络结构形式</a:t>
                </a:r>
                <a:r>
                  <a:rPr 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altLang="zh-CN"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(d) </a:t>
                </a:r>
                <a:r>
                  <a: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第</a:t>
                </a:r>
                <a:r>
                  <a:rPr lang="en-US" altLang="zh-CN"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𝑙</m:t>
                    </m:r>
                  </m:oMath>
                </a14:m>
                <a:r>
                  <a:rPr lang="en-US" altLang="zh-CN"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层</a:t>
                </a:r>
                <a:r>
                  <a:rPr lang="en-US" altLang="zh-CN"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的</a:t>
                </a:r>
                <a:r>
                  <a:rPr lang="en-US" altLang="zh-CN"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loss </a:t>
                </a:r>
                <a:r>
                  <a: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公式及其说明</a:t>
                </a:r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" y="3486150"/>
                <a:ext cx="2486025" cy="233807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" y="83820"/>
            <a:ext cx="8178165" cy="3001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66439"/>
          <a:stretch>
            <a:fillRect/>
          </a:stretch>
        </p:blipFill>
        <p:spPr>
          <a:xfrm>
            <a:off x="2468880" y="3148330"/>
            <a:ext cx="2970530" cy="32492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6442075"/>
            <a:ext cx="5426075" cy="8318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 Box 13"/>
              <p:cNvSpPr txBox="1"/>
              <p:nvPr/>
            </p:nvSpPr>
            <p:spPr>
              <a:xfrm>
                <a:off x="36195" y="6231255"/>
                <a:ext cx="2366010" cy="245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t">
                <a:spAutoFit/>
              </a:bodyPr>
              <a:p>
                <a:pPr algn="l"/>
                <a:r>
                  <a:rPr lang="en-US" sz="900">
                    <a:latin typeface="DejaVu Math TeX Gyre" panose="02000503000000000000" charset="0"/>
                    <a:cs typeface="DejaVu Math TeX Gyre" panose="02000503000000000000" charset="0"/>
                  </a:rPr>
                  <a:t>(d) Loss formula of the</a:t>
                </a:r>
                <a14:m>
                  <m:oMath xmlns:m="http://schemas.openxmlformats.org/officeDocument/2006/math">
                    <m:r>
                      <a:rPr lang="en-US" sz="1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  <m:r>
                      <a:rPr lang="en-US" sz="1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𝑙</m:t>
                    </m:r>
                  </m:oMath>
                </a14:m>
                <a:r>
                  <a:rPr lang="en-US" sz="900">
                    <a:latin typeface="DejaVu Math TeX Gyre" panose="02000503000000000000" charset="0"/>
                    <a:cs typeface="DejaVu Math TeX Gyre" panose="02000503000000000000" charset="0"/>
                  </a:rPr>
                  <a:t>-th layer</a:t>
                </a:r>
                <a:endParaRPr lang="en-US" sz="900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14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" y="6231255"/>
                <a:ext cx="2366010" cy="245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625" y="54610"/>
            <a:ext cx="5452745" cy="558736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 rot="16200000">
            <a:off x="-285750" y="3371850"/>
            <a:ext cx="1115060" cy="27559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algn="ctr"/>
            <a:r>
              <a:rPr lang="en-US" sz="1200"/>
              <a:t>DDN</a:t>
            </a:r>
            <a:endParaRPr lang="en-US" sz="1200"/>
          </a:p>
        </p:txBody>
      </p:sp>
      <p:sp>
        <p:nvSpPr>
          <p:cNvPr id="3" name="Text Box 2"/>
          <p:cNvSpPr txBox="1"/>
          <p:nvPr/>
        </p:nvSpPr>
        <p:spPr>
          <a:xfrm rot="16200000">
            <a:off x="-231775" y="3371850"/>
            <a:ext cx="1115060" cy="27559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algn="ctr"/>
            <a:r>
              <a:rPr lang="en-US" sz="1200" b="1"/>
              <a:t>DDN</a:t>
            </a:r>
            <a:endParaRPr 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279400" y="5801995"/>
            <a:ext cx="51962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二维概率密度估计实验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验证了</a:t>
            </a: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DDN </a:t>
            </a:r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能正确拟合各种形状的分布</a:t>
            </a:r>
            <a:endParaRPr lang="zh-CN" alt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&quot;No&quot; Symbol 5"/>
          <p:cNvSpPr/>
          <p:nvPr/>
        </p:nvSpPr>
        <p:spPr>
          <a:xfrm>
            <a:off x="3059430" y="452120"/>
            <a:ext cx="933450" cy="909320"/>
          </a:xfrm>
          <a:prstGeom prst="noSmoking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3093085" y="1633220"/>
            <a:ext cx="933450" cy="909320"/>
          </a:xfrm>
          <a:prstGeom prst="noSmoking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3059430" y="3054985"/>
            <a:ext cx="933450" cy="909320"/>
          </a:xfrm>
          <a:prstGeom prst="noSmoking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>
          <a:xfrm>
            <a:off x="3093085" y="4417060"/>
            <a:ext cx="933450" cy="909320"/>
          </a:xfrm>
          <a:prstGeom prst="noSmoking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3018790" y="799465"/>
            <a:ext cx="1015365" cy="27559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algn="ctr"/>
            <a:r>
              <a:rPr lang="zh-CN" altLang="en-US" sz="1200" b="1"/>
              <a:t>遮挡二维码</a:t>
            </a:r>
            <a:endParaRPr lang="zh-CN" altLang="en-US" sz="1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79400" y="4561840"/>
            <a:ext cx="5196205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DDN </a:t>
            </a:r>
            <a:r>
              <a:rPr lang="zh-CN" altLang="en-US" sz="2000"/>
              <a:t>特色：零样本条件生成</a:t>
            </a:r>
            <a:endParaRPr lang="zh-CN" altLang="en-US" b="1"/>
          </a:p>
          <a:p>
            <a:endParaRPr lang="zh-CN" altLang="en-US"/>
          </a:p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DDN 能在不需要梯度的情况下，使不同模态的 Condition (比如 text prompt 加 CLIP) 来引导 Unconditional trained DDN 做条件生成。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" y="52705"/>
            <a:ext cx="8411210" cy="41903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17424"/>
          <a:stretch>
            <a:fillRect/>
          </a:stretch>
        </p:blipFill>
        <p:spPr>
          <a:xfrm>
            <a:off x="413385" y="52705"/>
            <a:ext cx="6945630" cy="41903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77510"/>
          <a:stretch>
            <a:fillRect/>
          </a:stretch>
        </p:blipFill>
        <p:spPr>
          <a:xfrm>
            <a:off x="3583940" y="52705"/>
            <a:ext cx="1891665" cy="419036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83940" y="132080"/>
            <a:ext cx="772795" cy="19875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algn="ctr"/>
            <a:r>
              <a:rPr lang="en-US" sz="700" b="1"/>
              <a:t>Inpainting</a:t>
            </a:r>
            <a:endParaRPr lang="en-US" sz="700" b="1"/>
          </a:p>
        </p:txBody>
      </p:sp>
      <p:sp>
        <p:nvSpPr>
          <p:cNvPr id="8" name="Text Box 7"/>
          <p:cNvSpPr txBox="1"/>
          <p:nvPr/>
        </p:nvSpPr>
        <p:spPr>
          <a:xfrm>
            <a:off x="3583940" y="86995"/>
            <a:ext cx="772795" cy="21399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algn="ctr"/>
            <a:r>
              <a:rPr lang="en-US" sz="800" b="1"/>
              <a:t>Inpainting</a:t>
            </a:r>
            <a:endParaRPr lang="en-US" sz="8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72415"/>
            <a:ext cx="5520690" cy="46316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4130" y="5010150"/>
            <a:ext cx="546163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Conditional-DDN 做上色和边缘转 RGB 任务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第四、五列展示了以其它图像为引导的情况下，零样本条件生成的效果，生成的图像会在保证符合 condition 的情况下尽可能靠近 guided 图像的色调。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062990" y="954405"/>
            <a:ext cx="151955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000" b="1"/>
              <a:t>random sample</a:t>
            </a:r>
            <a:endParaRPr lang="en-US" sz="10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5485765" cy="548576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33350" y="5517515"/>
            <a:ext cx="4761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 u="sng">
                <a:solidFill>
                  <a:schemeClr val="bg1">
                    <a:lumMod val="95000"/>
                  </a:schemeClr>
                </a:solidFill>
              </a:rPr>
              <a:t>DDN </a:t>
            </a:r>
            <a:r>
              <a:rPr lang="zh-CN" altLang="en-US" sz="2400" b="1" u="sng">
                <a:solidFill>
                  <a:schemeClr val="bg1">
                    <a:lumMod val="95000"/>
                  </a:schemeClr>
                </a:solidFill>
              </a:rPr>
              <a:t>Latent 空间可视化</a:t>
            </a:r>
            <a:endParaRPr lang="zh-CN" altLang="en-US" sz="2400" b="1" u="sng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8105" y="6063615"/>
            <a:ext cx="52362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以递归九宫格的形式来展示其 latent 的树形结构。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九宫格的中心格子就是 condition，即上一层被采样到的 output，相邻的 8 个格子都代表基于中心格子为 condition 生成的 8 个新 outputs。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535" y="229235"/>
            <a:ext cx="5053965" cy="400494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40055" y="5887085"/>
            <a:ext cx="4606925" cy="8299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16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搜索</a:t>
            </a:r>
            <a:r>
              <a:rPr lang="zh-CN" altLang="en-US" sz="16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“Discrete Distribution Networks”</a:t>
            </a:r>
            <a:endParaRPr lang="zh-CN" altLang="en-US" sz="16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16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访问项目网页，包含</a:t>
            </a:r>
            <a:r>
              <a:rPr lang="en-US" sz="16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代码、模型、demo、博客</a:t>
            </a:r>
            <a:endParaRPr lang="en-US" sz="16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欢迎大家交流和跟进～</a:t>
            </a:r>
            <a:endParaRPr lang="en-US" sz="16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691</Words>
  <Application>WPS Presentation</Application>
  <PresentationFormat>宽屏</PresentationFormat>
  <Paragraphs>59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49" baseType="lpstr">
      <vt:lpstr>Arial</vt:lpstr>
      <vt:lpstr>SimSun</vt:lpstr>
      <vt:lpstr>Wingdings</vt:lpstr>
      <vt:lpstr>DejaVu Sans</vt:lpstr>
      <vt:lpstr>SimSun</vt:lpstr>
      <vt:lpstr>Droid Sans Fallback</vt:lpstr>
      <vt:lpstr>Microsoft YaHei</vt:lpstr>
      <vt:lpstr>Arial Unicode MS</vt:lpstr>
      <vt:lpstr>Arial Black</vt:lpstr>
      <vt:lpstr>OpenSymbol</vt:lpstr>
      <vt:lpstr>SimSun</vt:lpstr>
      <vt:lpstr>Abyssinica SIL</vt:lpstr>
      <vt:lpstr>AR PL UKai TW MBE</vt:lpstr>
      <vt:lpstr>AR PL UKai HK</vt:lpstr>
      <vt:lpstr>AR PL UKai CN</vt:lpstr>
      <vt:lpstr>AR PL UMing HK</vt:lpstr>
      <vt:lpstr>Chandas</vt:lpstr>
      <vt:lpstr>Ani</vt:lpstr>
      <vt:lpstr>AnjaliOldLipi</vt:lpstr>
      <vt:lpstr>DejaVu Sans Mono</vt:lpstr>
      <vt:lpstr>FreeMono</vt:lpstr>
      <vt:lpstr>Garuda</vt:lpstr>
      <vt:lpstr>Padauk Book</vt:lpstr>
      <vt:lpstr>Pagul</vt:lpstr>
      <vt:lpstr>Noto Serif CJK TC Medium</vt:lpstr>
      <vt:lpstr>Noto Serif CJK TC Light</vt:lpstr>
      <vt:lpstr>Noto Serif CJK SC SemiBold</vt:lpstr>
      <vt:lpstr>Noto Serif CJK SC</vt:lpstr>
      <vt:lpstr>Noto Serif CJK SC Black</vt:lpstr>
      <vt:lpstr>Noto Serif CJK KR</vt:lpstr>
      <vt:lpstr>Noto Serif CJK JP Medium</vt:lpstr>
      <vt:lpstr>Noto Serif CJK HK SemiBold</vt:lpstr>
      <vt:lpstr>Noto Serif CJK HK Light</vt:lpstr>
      <vt:lpstr>Noto Sans Mono CJK KR</vt:lpstr>
      <vt:lpstr>DejaVu Math TeX Gyre</vt:lpstr>
      <vt:lpstr>Noto Sans CJK HK</vt:lpstr>
      <vt:lpstr>Bitstream Charter</vt:lpstr>
      <vt:lpstr>Chilanka</vt:lpstr>
      <vt:lpstr>Courier 10 Pitch</vt:lpstr>
      <vt:lpstr>D050000L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yl</cp:lastModifiedBy>
  <cp:revision>36</cp:revision>
  <dcterms:created xsi:type="dcterms:W3CDTF">2025-08-17T08:35:41Z</dcterms:created>
  <dcterms:modified xsi:type="dcterms:W3CDTF">2025-08-17T08:35:41Z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1033-11.1.0.11719</vt:lpwstr>
  </property>
  <property fmtid="{D5CDD505-2E9C-101B-9397-08002B2CF9AE}" pid="3" name="ICV">
    <vt:lpwstr/>
  </property>
</Properties>
</file>